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72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79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D55DCF5-8954-432A-8C48-28890CA50509}" type="datetime1">
              <a:rPr lang="fr-FR" smtClean="0"/>
              <a:t>15/10/2024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1AE400-C156-46A1-A0E2-1B558DFFA34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31284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5AC0B07-4EF2-42C9-B2A0-D43E32D5E9D9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77E48D1-FA17-4B0C-9EED-C23B2F50007B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848554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13768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34DAB-C7D2-D73E-7851-972C34A16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092B8172-0D55-3C6E-5773-18FE419DD1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3EA780B0-F9DF-5D89-98A1-0A0A5BCCBE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331DEE7-8542-87A1-00E8-FC9C71EB75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3022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35119-5187-3AA0-8170-4534BCE81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57194A0A-592A-632B-91BA-3C522FF8DE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129EA663-B586-36FC-400C-3D0925828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06AD84A-F818-C00F-75F7-FD06ABD0CC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181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664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9CAB1D-371A-6B40-8238-12E312F85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DEA59D15-2F98-38D9-9055-07650704BA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1DAC564E-70D8-12FC-861B-16A0B46498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B101CE8-3ECA-AB89-A4EA-B51979CF47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4668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2E844-0A2F-4225-67D7-B07F04EC6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6FD81ACA-D367-2172-01FD-C6D0055228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C08438AD-E7AF-5505-9471-AEC9D22048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A40256-CA16-EC10-3E16-8F347E1AB8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88894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4A5F52-83F2-66DA-D3D1-0F6504067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F4838129-308B-E69E-7C1B-E90BFC5704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1365FABC-65E0-073A-9CB7-379F533564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DDC6277-2B2D-5876-5897-AC4F446550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84992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D649B-8802-888B-2054-7DF9F7C8D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31900C64-CB4C-3246-C040-5D4618725C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F0A94B05-E7D3-C656-3F78-8BABE99FE8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43160E8-EE16-3B3C-3FF1-A0C2A023A9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6017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1A5046-A9B3-7285-AC36-B566EF244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0CA298B3-0B41-67A0-661C-386844FAF7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AF7F02B0-6696-2DFB-05F4-FEA15D5BAF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DA1533F-0DCD-A8B5-4F4A-865E129D28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99511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B0265-C13F-E866-E8B3-26144F0CC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054F757D-1365-B3EE-5654-76B79542CA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875A19E8-E5DD-6632-85C0-741842FC9B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3A7FED5-E1E5-B974-BAB5-4D4260A75E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3362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8C82C9-957A-C051-B94F-7A539193E1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45456E63-F2BF-D215-B257-BEF43E7641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3FE7524B-E1D2-DD71-3DC4-5B8FA84432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A911079-0362-52DB-92E8-F1AC3D183B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77E48D1-FA17-4B0C-9EED-C23B2F50007B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5443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FBE345-CA4F-4E35-9EBE-06DA61DF33CB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5108728"/>
            <a:ext cx="10365998" cy="682472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9520C9-CA35-4C0D-AC1A-25266CFD2792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4204820"/>
            <a:ext cx="10353761" cy="159218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F511DE-D269-4C34-9024-5234D6E19A04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610032"/>
            <a:ext cx="8752299" cy="426812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204821"/>
            <a:ext cx="10353762" cy="1586380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F8D706-3A35-4984-92BA-4CDCDD2ECB81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11" name="Zone de texte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Zone de texte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650556"/>
            <a:ext cx="10353763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4C3B00-7C64-4B0E-8B21-1C086A015C3A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913794" y="2088319"/>
            <a:ext cx="3298956" cy="823305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913794" y="2911624"/>
            <a:ext cx="3298956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44878" y="2088320"/>
            <a:ext cx="3298558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444878" y="2911624"/>
            <a:ext cx="329982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973298" y="2088320"/>
            <a:ext cx="3291211" cy="823304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976346" y="2911624"/>
            <a:ext cx="3291211" cy="287957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CD01C4-CEC9-4BA9-B7CC-CA153C9910BB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913795" y="4195899"/>
            <a:ext cx="3298955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913795" y="4772161"/>
            <a:ext cx="3298955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442701" y="4195899"/>
            <a:ext cx="3298983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4441348" y="4772160"/>
            <a:ext cx="3300336" cy="101903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973423" y="4195899"/>
            <a:ext cx="3289900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973298" y="4772161"/>
            <a:ext cx="3294258" cy="101903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854A12-1F8C-441A-8EBB-F78A6A3A53B5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724173-3BE8-4C8A-AE56-9B5045BC6B05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13794" y="609599"/>
            <a:ext cx="7658705" cy="5181601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64AC17-7629-4F43-9F69-7BFE9226D67E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BFA53A-D848-41EC-9126-CA18ACF7A772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rtlCol="0" anchor="b">
            <a:normAutofit/>
          </a:bodyPr>
          <a:lstStyle>
            <a:lvl1pPr>
              <a:defRPr sz="34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229244" y="3602038"/>
            <a:ext cx="9733512" cy="1500187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75231B-B1D4-430C-A603-C2DAE236136D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913795" y="2088319"/>
            <a:ext cx="5106004" cy="370288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3403" y="2088319"/>
            <a:ext cx="5094154" cy="370288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CE2780-690E-4DF1-8865-453564E4CD87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41804" y="2088320"/>
            <a:ext cx="4879199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913795" y="2912232"/>
            <a:ext cx="5107208" cy="287896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402003" y="2088320"/>
            <a:ext cx="4865554" cy="823912"/>
          </a:xfrm>
        </p:spPr>
        <p:txBody>
          <a:bodyPr rtlCol="0"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912232"/>
            <a:ext cx="5095357" cy="287896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3C6571-48E7-4D78-8A00-8361B96A97EA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DF9988-86F4-443A-BCFE-C8CADE69FBBB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7B1986-F7DA-482D-BCE6-8ECA29E99792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rtlCol="0" anchor="b">
            <a:normAutofit/>
          </a:bodyPr>
          <a:lstStyle>
            <a:lvl1pPr>
              <a:defRPr sz="28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078064" y="609600"/>
            <a:ext cx="6189492" cy="5181600"/>
          </a:xfrm>
        </p:spPr>
        <p:txBody>
          <a:bodyPr rtlCol="0" anchor="ctr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7228" y="2971800"/>
            <a:ext cx="3932237" cy="2819399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A53370-ABDA-44D3-A0BC-FFCFFB77A6FF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2971800"/>
            <a:ext cx="5934950" cy="281940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2F3B09-9C83-4308-A7B5-95A11F5231FF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967C041-36C6-41AB-A4B3-F8C6544CAFAE}" type="datetime1">
              <a:rPr lang="fr-FR" noProof="0" smtClean="0"/>
              <a:t>15/10/2024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FB2A0140-2D8F-4CD1-B57A-0DFBC16149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84" b="9171"/>
          <a:stretch/>
        </p:blipFill>
        <p:spPr>
          <a:xfrm>
            <a:off x="77841" y="2030"/>
            <a:ext cx="12191980" cy="68559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B35B1F3-451A-44B0-8D86-3FB6C9149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2083747"/>
            <a:ext cx="9001462" cy="2032692"/>
          </a:xfrm>
        </p:spPr>
        <p:txBody>
          <a:bodyPr rtlCol="0">
            <a:normAutofit fontScale="90000"/>
          </a:bodyPr>
          <a:lstStyle/>
          <a:p>
            <a:r>
              <a:rPr lang="fr-FR" dirty="0">
                <a:solidFill>
                  <a:srgbClr val="FFFFFF"/>
                </a:solidFill>
              </a:rPr>
              <a:t>Le machine </a:t>
            </a:r>
            <a:r>
              <a:rPr lang="fr-FR" dirty="0" err="1">
                <a:solidFill>
                  <a:srgbClr val="FFFFFF"/>
                </a:solidFill>
              </a:rPr>
              <a:t>learning</a:t>
            </a:r>
            <a:r>
              <a:rPr lang="fr-FR" dirty="0">
                <a:solidFill>
                  <a:srgbClr val="FFFFFF"/>
                </a:solidFill>
              </a:rPr>
              <a:t> au service de l’agriculture de précision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C85D3CE-F0EC-43FD-844C-7302013D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77821" y="6200186"/>
            <a:ext cx="10262681" cy="658829"/>
          </a:xfrm>
        </p:spPr>
        <p:txBody>
          <a:bodyPr rtlCol="0">
            <a:normAutofit/>
          </a:bodyPr>
          <a:lstStyle/>
          <a:p>
            <a:pPr rtl="0"/>
            <a:r>
              <a:rPr lang="fr-FR" dirty="0">
                <a:solidFill>
                  <a:srgbClr val="FFFFFF"/>
                </a:solidFill>
              </a:rPr>
              <a:t>Présenté par Elise </a:t>
            </a:r>
            <a:r>
              <a:rPr lang="fr-FR" dirty="0" err="1">
                <a:solidFill>
                  <a:srgbClr val="FFFFFF"/>
                </a:solidFill>
              </a:rPr>
              <a:t>Lonchampt</a:t>
            </a:r>
            <a:r>
              <a:rPr lang="fr-FR" dirty="0">
                <a:solidFill>
                  <a:srgbClr val="FFFFFF"/>
                </a:solidFill>
              </a:rPr>
              <a:t>, Emma Da Costa Silva, Maud Lesage</a:t>
            </a:r>
          </a:p>
        </p:txBody>
      </p:sp>
    </p:spTree>
    <p:extLst>
      <p:ext uri="{BB962C8B-B14F-4D97-AF65-F5344CB8AC3E}">
        <p14:creationId xmlns:p14="http://schemas.microsoft.com/office/powerpoint/2010/main" val="696922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EE59F512-8CAE-B393-8661-0AAF4CDBD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9274531E-4468-CCCB-DDE3-099E21E4C9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56103DFF-58DF-BCEE-6C8F-9BAC94058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56B9F7B-F183-01E6-0286-EF841634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>
            <a:normAutofit/>
          </a:bodyPr>
          <a:lstStyle/>
          <a:p>
            <a:r>
              <a:rPr lang="fr-FR" dirty="0" err="1"/>
              <a:t>Persepectives</a:t>
            </a:r>
            <a:r>
              <a:rPr lang="fr-FR" dirty="0"/>
              <a:t> : </a:t>
            </a:r>
            <a:r>
              <a:rPr lang="fr-FR" dirty="0" err="1"/>
              <a:t>deep</a:t>
            </a:r>
            <a:r>
              <a:rPr lang="fr-FR" dirty="0"/>
              <a:t> </a:t>
            </a:r>
            <a:r>
              <a:rPr lang="fr-FR" dirty="0" err="1"/>
              <a:t>learning</a:t>
            </a:r>
            <a:r>
              <a:rPr lang="fr-FR" dirty="0"/>
              <a:t> et réseaux de neurones</a:t>
            </a:r>
          </a:p>
        </p:txBody>
      </p:sp>
    </p:spTree>
    <p:extLst>
      <p:ext uri="{BB962C8B-B14F-4D97-AF65-F5344CB8AC3E}">
        <p14:creationId xmlns:p14="http://schemas.microsoft.com/office/powerpoint/2010/main" val="2277262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18D889A6-E996-ABFF-B13F-73E7616037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A1AB1695-A5E7-00E9-1F1C-C883D84653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70EC44C-124A-A2DC-5F98-07B2E8589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273C34E-5D39-3DA7-30D6-5915A5FF2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>
            <a:normAutofit/>
          </a:bodyPr>
          <a:lstStyle/>
          <a:p>
            <a:r>
              <a:rPr lang="fr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041297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4BE4B96E-5EA8-4897-BE2C-FDAE5768F9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E61A9E1-AECC-49E8-8865-1C160302B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>
            <a:normAutofit/>
          </a:bodyPr>
          <a:lstStyle/>
          <a:p>
            <a:r>
              <a:rPr lang="fr-FR" dirty="0"/>
              <a:t>Contexte global : agriculture et défis mondiaux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D0F2EE7-267A-C57C-4E52-B847FC856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529" y="2075234"/>
            <a:ext cx="4011456" cy="4173166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B01E1DDE-F2E6-3FA3-11EF-AC7120C23B66}"/>
              </a:ext>
            </a:extLst>
          </p:cNvPr>
          <p:cNvSpPr txBox="1">
            <a:spLocks/>
          </p:cNvSpPr>
          <p:nvPr/>
        </p:nvSpPr>
        <p:spPr>
          <a:xfrm>
            <a:off x="5774384" y="2309362"/>
            <a:ext cx="5130324" cy="3704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fr-FR" sz="2500" cap="none" dirty="0"/>
              <a:t>Population mondiale : 9,1 milliards en 2050</a:t>
            </a:r>
          </a:p>
          <a:p>
            <a:endParaRPr lang="fr-FR" sz="2500" cap="none" dirty="0"/>
          </a:p>
          <a:p>
            <a:endParaRPr lang="fr-FR" sz="2500" cap="none" dirty="0"/>
          </a:p>
          <a:p>
            <a:r>
              <a:rPr lang="fr-FR" sz="2500" cap="none" dirty="0"/>
              <a:t>Défi : nourrir toute la population</a:t>
            </a:r>
          </a:p>
        </p:txBody>
      </p:sp>
    </p:spTree>
    <p:extLst>
      <p:ext uri="{BB962C8B-B14F-4D97-AF65-F5344CB8AC3E}">
        <p14:creationId xmlns:p14="http://schemas.microsoft.com/office/powerpoint/2010/main" val="3038734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406ACA9-84DB-2D10-E4C0-43771677F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AB2E1723-926A-25BF-1C21-85D9B71963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BDD0ADA-594B-F2F0-110B-493D79FE7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974403-5187-C394-67FC-C524C8CE0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>
            <a:normAutofit/>
          </a:bodyPr>
          <a:lstStyle/>
          <a:p>
            <a:r>
              <a:rPr lang="fr-FR" dirty="0"/>
              <a:t>Qu’est-ce que l’agriculture de précision ?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806E8BDD-7F8E-86C9-AEFE-90A3A32EC5B4}"/>
              </a:ext>
            </a:extLst>
          </p:cNvPr>
          <p:cNvSpPr txBox="1">
            <a:spLocks/>
          </p:cNvSpPr>
          <p:nvPr/>
        </p:nvSpPr>
        <p:spPr>
          <a:xfrm>
            <a:off x="6335567" y="2204396"/>
            <a:ext cx="5130324" cy="3704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fr-FR" sz="2500" cap="none" dirty="0"/>
              <a:t>Gestion des parcelles agricoles en s’appuyant sur des données</a:t>
            </a:r>
          </a:p>
          <a:p>
            <a:endParaRPr lang="fr-FR" sz="2500" cap="none" dirty="0"/>
          </a:p>
          <a:p>
            <a:endParaRPr lang="fr-FR" sz="2500" cap="none" dirty="0"/>
          </a:p>
          <a:p>
            <a:r>
              <a:rPr lang="fr-FR" sz="2500" cap="none" dirty="0"/>
              <a:t>Prendre des décisions optimisées pour chaque parcelle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F58433F-651B-A864-27D3-F19CB8C70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333" y="2543491"/>
            <a:ext cx="5080922" cy="302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8077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809340B6-C185-BBB3-A44B-4A62FDC20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561A936D-BD98-A6F6-2891-8658D51BC0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99EDE83-412A-866D-49DC-FF11FB77B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A40B79B-991A-9D2A-4AB0-87FF45E39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>
            <a:normAutofit/>
          </a:bodyPr>
          <a:lstStyle/>
          <a:p>
            <a:r>
              <a:rPr lang="fr-FR" dirty="0"/>
              <a:t>Le rôle du machine </a:t>
            </a:r>
            <a:r>
              <a:rPr lang="fr-FR" dirty="0" err="1"/>
              <a:t>learning</a:t>
            </a:r>
            <a:r>
              <a:rPr lang="fr-FR" dirty="0"/>
              <a:t> dans l’agriculture de précision ?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0B81F925-F823-E68D-0CC9-D531497DCC7A}"/>
              </a:ext>
            </a:extLst>
          </p:cNvPr>
          <p:cNvSpPr txBox="1">
            <a:spLocks/>
          </p:cNvSpPr>
          <p:nvPr/>
        </p:nvSpPr>
        <p:spPr>
          <a:xfrm>
            <a:off x="6335567" y="2204396"/>
            <a:ext cx="5130324" cy="3704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fr-FR" sz="2500" cap="none" dirty="0"/>
              <a:t>Analyser les données des capteurs </a:t>
            </a:r>
          </a:p>
          <a:p>
            <a:endParaRPr lang="fr-FR" sz="2500" cap="none" dirty="0"/>
          </a:p>
          <a:p>
            <a:endParaRPr lang="fr-FR" sz="2500" cap="none" dirty="0"/>
          </a:p>
          <a:p>
            <a:r>
              <a:rPr lang="fr-FR" sz="2500" cap="none" dirty="0"/>
              <a:t>Aide pour les prises de décisions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A72E371-6EA7-B583-297C-81C417394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014" y="2477726"/>
            <a:ext cx="5614661" cy="3158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3820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8B03E5CA-DF96-92DE-05FE-ECEAA751E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415B6E44-DED1-1C48-3B4B-BE0414D3E2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CA62239-59AB-53FD-71D8-E1CF3BED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AADE2CD-6D79-E70C-5CF4-50F21A04D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>
            <a:normAutofit/>
          </a:bodyPr>
          <a:lstStyle/>
          <a:p>
            <a:r>
              <a:rPr lang="fr-FR" dirty="0"/>
              <a:t>Présentation du jeu de données</a:t>
            </a:r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FB5F69EA-00CF-3D3C-A18E-5C3B492BAEE9}"/>
              </a:ext>
            </a:extLst>
          </p:cNvPr>
          <p:cNvSpPr txBox="1">
            <a:spLocks/>
          </p:cNvSpPr>
          <p:nvPr/>
        </p:nvSpPr>
        <p:spPr>
          <a:xfrm>
            <a:off x="5755608" y="2089534"/>
            <a:ext cx="5729242" cy="3704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fr-FR" sz="2500" cap="none" dirty="0"/>
          </a:p>
          <a:p>
            <a:r>
              <a:rPr lang="fr-FR" sz="2500" cap="none" dirty="0"/>
              <a:t>Objectif : </a:t>
            </a:r>
            <a:r>
              <a:rPr lang="fr-FR" sz="2500" b="0" cap="none" dirty="0"/>
              <a:t>prédire les cultures optimales en fonction des caractéristiques physico-chimiques des sols</a:t>
            </a:r>
          </a:p>
          <a:p>
            <a:endParaRPr lang="fr-FR" sz="2500" cap="none" dirty="0"/>
          </a:p>
          <a:p>
            <a:endParaRPr lang="fr-FR" sz="2500" cap="none" dirty="0"/>
          </a:p>
          <a:p>
            <a:r>
              <a:rPr lang="fr-FR" sz="2500" cap="none" dirty="0"/>
              <a:t>Description : 2200 individus et 8 variables</a:t>
            </a:r>
          </a:p>
          <a:p>
            <a:endParaRPr lang="fr-FR" sz="2500" cap="none" dirty="0"/>
          </a:p>
          <a:p>
            <a:r>
              <a:rPr lang="fr-FR" sz="2500" b="0" cap="none" dirty="0"/>
              <a:t>1 variable des noms des cultures (22 modalités)</a:t>
            </a:r>
          </a:p>
          <a:p>
            <a:endParaRPr lang="fr-FR" sz="2500" b="0" cap="none" dirty="0"/>
          </a:p>
          <a:p>
            <a:r>
              <a:rPr lang="fr-FR" sz="2500" b="0" cap="none" dirty="0"/>
              <a:t>7 variables de description des sols :</a:t>
            </a:r>
          </a:p>
          <a:p>
            <a:endParaRPr lang="fr-FR" sz="2500" b="0" cap="none" dirty="0"/>
          </a:p>
          <a:p>
            <a:r>
              <a:rPr lang="fr-FR" sz="2500" b="0" cap="none" dirty="0"/>
              <a:t>Azote - Phosphore - Potassium - Température - Humidité - pH - Pluie</a:t>
            </a:r>
          </a:p>
          <a:p>
            <a:endParaRPr lang="fr-FR" sz="2500" b="0" cap="none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EFF5A13-4CC0-F589-8C02-B4151693E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887" y="2089534"/>
            <a:ext cx="4530610" cy="3016631"/>
          </a:xfrm>
          <a:prstGeom prst="rect">
            <a:avLst/>
          </a:prstGeom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4017DBBF-5D71-B772-946D-55F680FD6590}"/>
              </a:ext>
            </a:extLst>
          </p:cNvPr>
          <p:cNvSpPr txBox="1">
            <a:spLocks/>
          </p:cNvSpPr>
          <p:nvPr/>
        </p:nvSpPr>
        <p:spPr>
          <a:xfrm>
            <a:off x="707150" y="5603050"/>
            <a:ext cx="5178084" cy="972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fr-FR" sz="2500" cap="none" dirty="0"/>
              <a:t>Inde : </a:t>
            </a:r>
            <a:r>
              <a:rPr lang="fr-FR" sz="2500" b="0" cap="none" dirty="0"/>
              <a:t>70% de la population pratique l’agriculture</a:t>
            </a:r>
          </a:p>
          <a:p>
            <a:endParaRPr lang="fr-FR" sz="2500" cap="none" dirty="0"/>
          </a:p>
          <a:p>
            <a:endParaRPr lang="fr-FR" sz="2500" b="0" cap="none" dirty="0"/>
          </a:p>
        </p:txBody>
      </p:sp>
    </p:spTree>
    <p:extLst>
      <p:ext uri="{BB962C8B-B14F-4D97-AF65-F5344CB8AC3E}">
        <p14:creationId xmlns:p14="http://schemas.microsoft.com/office/powerpoint/2010/main" val="3146329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9C1E6311-AB08-74B8-5E86-3B6E89BEC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D1CEC292-A16D-4363-E396-7227D71900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F572FE6-0BC0-979A-4E23-3F4201676A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C35419B-9350-B05A-ADC7-F98CC5157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>
            <a:normAutofit/>
          </a:bodyPr>
          <a:lstStyle/>
          <a:p>
            <a:r>
              <a:rPr lang="fr-FR" dirty="0"/>
              <a:t>Méthodes de Machine </a:t>
            </a:r>
            <a:r>
              <a:rPr lang="fr-FR" dirty="0" err="1"/>
              <a:t>learning</a:t>
            </a:r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B5702A04-CC0D-E051-159B-A183EE3EFFA6}"/>
              </a:ext>
            </a:extLst>
          </p:cNvPr>
          <p:cNvSpPr txBox="1">
            <a:spLocks/>
          </p:cNvSpPr>
          <p:nvPr/>
        </p:nvSpPr>
        <p:spPr>
          <a:xfrm>
            <a:off x="707150" y="5594530"/>
            <a:ext cx="5178084" cy="981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fr-FR" sz="2500" b="0" cap="none" dirty="0"/>
              <a:t>Méthode KNN (plus proches voisins)</a:t>
            </a:r>
          </a:p>
          <a:p>
            <a:endParaRPr lang="fr-FR" sz="2500" b="0" cap="none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E46E0DE-517E-21BD-48AC-879ED44B6E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431" y="2148306"/>
            <a:ext cx="4039521" cy="323383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74B7A1A-F286-CC87-A1AA-B45B62F173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2326" y="2148306"/>
            <a:ext cx="5255230" cy="3235179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A3C78789-ECA0-7085-75E4-8B74194FBA61}"/>
              </a:ext>
            </a:extLst>
          </p:cNvPr>
          <p:cNvSpPr txBox="1">
            <a:spLocks/>
          </p:cNvSpPr>
          <p:nvPr/>
        </p:nvSpPr>
        <p:spPr>
          <a:xfrm>
            <a:off x="6050899" y="5594530"/>
            <a:ext cx="5178084" cy="744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fr-FR" sz="2500" b="0" cap="none" dirty="0"/>
              <a:t>Méthode </a:t>
            </a:r>
            <a:r>
              <a:rPr lang="fr-FR" sz="2500" b="0" cap="none" dirty="0" err="1"/>
              <a:t>Random</a:t>
            </a:r>
            <a:r>
              <a:rPr lang="fr-FR" sz="2500" b="0" cap="none" dirty="0"/>
              <a:t> Forest</a:t>
            </a:r>
          </a:p>
          <a:p>
            <a:endParaRPr lang="fr-FR" sz="2500" b="0" cap="none" dirty="0"/>
          </a:p>
        </p:txBody>
      </p:sp>
    </p:spTree>
    <p:extLst>
      <p:ext uri="{BB962C8B-B14F-4D97-AF65-F5344CB8AC3E}">
        <p14:creationId xmlns:p14="http://schemas.microsoft.com/office/powerpoint/2010/main" val="1032604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082375D7-3B29-9C0F-3C75-7996F3AA9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F909BE82-9657-DE86-EA4C-25391FE4DE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6584" b="9171"/>
          <a:stretch/>
        </p:blipFill>
        <p:spPr>
          <a:xfrm>
            <a:off x="20" y="11758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119718C-0CDC-AF1D-57D2-22EDAE08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AEE1813-2987-DDAD-9B03-9F5DA7845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>
            <a:normAutofit/>
          </a:bodyPr>
          <a:lstStyle/>
          <a:p>
            <a:r>
              <a:rPr lang="fr-FR" dirty="0"/>
              <a:t>Méthodes 1 : </a:t>
            </a:r>
            <a:r>
              <a:rPr lang="fr-FR" dirty="0" err="1"/>
              <a:t>knn</a:t>
            </a:r>
            <a:endParaRPr lang="fr-FR" dirty="0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BE46681C-3FD7-7E54-28D8-627BBD5E9A1A}"/>
              </a:ext>
            </a:extLst>
          </p:cNvPr>
          <p:cNvSpPr txBox="1">
            <a:spLocks/>
          </p:cNvSpPr>
          <p:nvPr/>
        </p:nvSpPr>
        <p:spPr>
          <a:xfrm>
            <a:off x="493141" y="1935921"/>
            <a:ext cx="10061369" cy="4639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AutoNum type="alphaUcParenR"/>
            </a:pPr>
            <a:r>
              <a:rPr lang="fr-FR" sz="2500" b="0" cap="none" dirty="0"/>
              <a:t>Étude de la similarité des cultures par ACP</a:t>
            </a:r>
          </a:p>
          <a:p>
            <a:pPr marL="457200" indent="-457200" algn="l">
              <a:buAutoNum type="alphaUcParenR"/>
            </a:pPr>
            <a:endParaRPr lang="fr-FR" sz="2500" b="0" cap="none" dirty="0"/>
          </a:p>
          <a:p>
            <a:pPr marL="457200" indent="-457200" algn="l">
              <a:buAutoNum type="alphaUcParenR"/>
            </a:pPr>
            <a:endParaRPr lang="fr-FR" sz="2500" b="0" cap="none" dirty="0"/>
          </a:p>
          <a:p>
            <a:pPr marL="457200" indent="-457200" algn="l">
              <a:buAutoNum type="alphaUcParenR"/>
            </a:pPr>
            <a:endParaRPr lang="fr-FR" sz="2500" b="0" cap="none" dirty="0"/>
          </a:p>
          <a:p>
            <a:pPr marL="457200" indent="-457200" algn="l">
              <a:buAutoNum type="alphaUcParenR"/>
            </a:pPr>
            <a:endParaRPr lang="fr-FR" sz="2500" b="0" cap="none" dirty="0"/>
          </a:p>
          <a:p>
            <a:pPr marL="457200" indent="-457200" algn="l">
              <a:buAutoNum type="alphaUcParenR"/>
            </a:pPr>
            <a:endParaRPr lang="fr-FR" sz="2500" b="0" cap="none" dirty="0"/>
          </a:p>
          <a:p>
            <a:pPr marL="457200" indent="-457200" algn="l">
              <a:buAutoNum type="alphaUcParenR"/>
            </a:pPr>
            <a:r>
              <a:rPr lang="fr-FR" sz="2500" b="0" cap="none" dirty="0"/>
              <a:t>Échantillonnage du jeu de données :</a:t>
            </a:r>
          </a:p>
          <a:p>
            <a:pPr algn="l"/>
            <a:endParaRPr lang="fr-FR" sz="2500" b="0" cap="none" dirty="0"/>
          </a:p>
          <a:p>
            <a:pPr marL="457200" indent="-457200" algn="l">
              <a:buAutoNum type="arabicParenR"/>
            </a:pPr>
            <a:r>
              <a:rPr lang="fr-FR" sz="2500" b="0" cap="none" dirty="0"/>
              <a:t>Toutes les modalités de cultures (22 cultures)</a:t>
            </a:r>
          </a:p>
          <a:p>
            <a:pPr marL="457200" indent="-457200" algn="l">
              <a:buAutoNum type="arabicParenR"/>
            </a:pPr>
            <a:r>
              <a:rPr lang="fr-FR" sz="2500" b="0" cap="none" dirty="0"/>
              <a:t>Sous-ensemble de 5 cultures similaires </a:t>
            </a:r>
          </a:p>
          <a:p>
            <a:pPr marL="457200" indent="-457200" algn="l">
              <a:buAutoNum type="arabicParenR"/>
            </a:pPr>
            <a:r>
              <a:rPr lang="fr-FR" sz="2500" b="0" cap="none" dirty="0"/>
              <a:t>Sous-ensemble de 5 cultures différentes</a:t>
            </a:r>
          </a:p>
          <a:p>
            <a:endParaRPr lang="fr-FR" sz="2500" b="0" cap="none" dirty="0"/>
          </a:p>
        </p:txBody>
      </p:sp>
    </p:spTree>
    <p:extLst>
      <p:ext uri="{BB962C8B-B14F-4D97-AF65-F5344CB8AC3E}">
        <p14:creationId xmlns:p14="http://schemas.microsoft.com/office/powerpoint/2010/main" val="3945234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56A8DDF8-96E5-1A22-74BB-B64D5F642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B035B593-E8CC-9AE1-3E23-9FCC494C9F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1DEC1E1-43D8-7DFB-A617-1924D826F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7B7A066-CDBD-8FBE-2F15-46986E0E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>
            <a:normAutofit/>
          </a:bodyPr>
          <a:lstStyle/>
          <a:p>
            <a:r>
              <a:rPr lang="fr-FR" dirty="0"/>
              <a:t>Méthodes 2 : </a:t>
            </a:r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forest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240592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F1AFE559-03B9-C7AA-C253-1ECC96858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image décorative de la conception des yeux des taureaux">
            <a:extLst>
              <a:ext uri="{FF2B5EF4-FFF2-40B4-BE49-F238E27FC236}">
                <a16:creationId xmlns:a16="http://schemas.microsoft.com/office/drawing/2014/main" id="{398DD8B0-55B9-D580-6B8F-13D37C16AC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6584" b="9171"/>
          <a:stretch/>
        </p:blipFill>
        <p:spPr>
          <a:xfrm>
            <a:off x="20" y="2030"/>
            <a:ext cx="12191980" cy="685597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F85F76C-A41B-48F9-FA9B-86A3A9956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0CE91EE-F7A1-4472-62AB-97DC1D268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 rtlCol="0">
            <a:normAutofit/>
          </a:bodyPr>
          <a:lstStyle/>
          <a:p>
            <a:r>
              <a:rPr lang="fr-FR" dirty="0"/>
              <a:t>résultats des différentes méthodes</a:t>
            </a:r>
          </a:p>
        </p:txBody>
      </p:sp>
    </p:spTree>
    <p:extLst>
      <p:ext uri="{BB962C8B-B14F-4D97-AF65-F5344CB8AC3E}">
        <p14:creationId xmlns:p14="http://schemas.microsoft.com/office/powerpoint/2010/main" val="109396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998_TF44600913.potx" id="{3F4B8F92-26ED-416A-B278-0F43EAA51522}" vid="{65513B1A-6191-4BF0-AA8C-C8D2E027157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7D98229-7B95-4B48-98C8-487C48B317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3DAA06-94EB-4823-9E76-54CD605DE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5A5B28-3D16-4621-8849-6D474A759E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Damas</Template>
  <TotalTime>68</TotalTime>
  <Words>228</Words>
  <Application>Microsoft Office PowerPoint</Application>
  <PresentationFormat>Grand écran</PresentationFormat>
  <Paragraphs>60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Bookman Old Style</vt:lpstr>
      <vt:lpstr>Calibri</vt:lpstr>
      <vt:lpstr>Rockwell</vt:lpstr>
      <vt:lpstr>Damas</vt:lpstr>
      <vt:lpstr>Le machine learning au service de l’agriculture de précision</vt:lpstr>
      <vt:lpstr>Contexte global : agriculture et défis mondiaux</vt:lpstr>
      <vt:lpstr>Qu’est-ce que l’agriculture de précision ?</vt:lpstr>
      <vt:lpstr>Le rôle du machine learning dans l’agriculture de précision ?</vt:lpstr>
      <vt:lpstr>Présentation du jeu de données</vt:lpstr>
      <vt:lpstr>Méthodes de Machine learning</vt:lpstr>
      <vt:lpstr>Méthodes 1 : knn</vt:lpstr>
      <vt:lpstr>Méthodes 2 : random forest</vt:lpstr>
      <vt:lpstr>résultats des différentes méthodes</vt:lpstr>
      <vt:lpstr>Persepectives : deep learning et réseaux de neurones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Maud Lesage</dc:creator>
  <cp:lastModifiedBy>Maud Lesage</cp:lastModifiedBy>
  <cp:revision>3</cp:revision>
  <dcterms:created xsi:type="dcterms:W3CDTF">2024-10-15T11:20:50Z</dcterms:created>
  <dcterms:modified xsi:type="dcterms:W3CDTF">2024-10-15T12:29:38Z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